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3" r:id="rId2"/>
    <p:sldId id="257" r:id="rId3"/>
    <p:sldId id="262" r:id="rId4"/>
    <p:sldId id="261" r:id="rId5"/>
    <p:sldId id="260" r:id="rId6"/>
    <p:sldId id="259" r:id="rId7"/>
    <p:sldId id="258"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11/09/1441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11/09/1441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11/09/1441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11/09/1441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11/09/1441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11/09/1441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11/09/1441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2376264"/>
          </a:xfrm>
        </p:spPr>
        <p:txBody>
          <a:bodyPr/>
          <a:lstStyle/>
          <a:p>
            <a:pPr algn="ctr"/>
            <a:r>
              <a:rPr lang="ar-IQ" dirty="0" smtClean="0">
                <a:solidFill>
                  <a:schemeClr val="tx1"/>
                </a:solidFill>
              </a:rPr>
              <a:t>الدكتور</a:t>
            </a:r>
            <a:r>
              <a:rPr lang="ar-IQ" dirty="0" smtClean="0"/>
              <a:t> </a:t>
            </a:r>
            <a:r>
              <a:rPr lang="ar-IQ" dirty="0" smtClean="0">
                <a:solidFill>
                  <a:schemeClr val="tx1"/>
                </a:solidFill>
              </a:rPr>
              <a:t>عزيز مهدي </a:t>
            </a:r>
            <a:endParaRPr lang="ar-IQ" dirty="0">
              <a:solidFill>
                <a:schemeClr val="tx1"/>
              </a:solidFill>
            </a:endParaRPr>
          </a:p>
        </p:txBody>
      </p:sp>
      <p:sp>
        <p:nvSpPr>
          <p:cNvPr id="3" name="عنصر نائب للمحتوى 2"/>
          <p:cNvSpPr>
            <a:spLocks noGrp="1"/>
          </p:cNvSpPr>
          <p:nvPr>
            <p:ph idx="1"/>
          </p:nvPr>
        </p:nvSpPr>
        <p:spPr>
          <a:xfrm>
            <a:off x="457200" y="3429000"/>
            <a:ext cx="8229600" cy="2697163"/>
          </a:xfrm>
        </p:spPr>
        <p:txBody>
          <a:bodyPr/>
          <a:lstStyle/>
          <a:p>
            <a:pPr marL="0" indent="0" algn="ctr">
              <a:buNone/>
            </a:pPr>
            <a:r>
              <a:rPr lang="ar-IQ" dirty="0"/>
              <a:t>المحاضرة الاولى </a:t>
            </a:r>
            <a:endParaRPr lang="ar-IQ" dirty="0" smtClean="0"/>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804528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endParaRPr lang="ar-IQ"/>
          </a:p>
        </p:txBody>
      </p:sp>
      <p:sp>
        <p:nvSpPr>
          <p:cNvPr id="3" name="عنصر نائب للمحتوى 2"/>
          <p:cNvSpPr>
            <a:spLocks noGrp="1"/>
          </p:cNvSpPr>
          <p:nvPr>
            <p:ph idx="1"/>
          </p:nvPr>
        </p:nvSpPr>
        <p:spPr>
          <a:xfrm>
            <a:off x="457200" y="1935480"/>
            <a:ext cx="8229600" cy="3437736"/>
          </a:xfrm>
        </p:spPr>
        <p:txBody>
          <a:bodyPr/>
          <a:lstStyle/>
          <a:p>
            <a:pPr algn="just"/>
            <a:r>
              <a:rPr lang="ar-IQ" dirty="0"/>
              <a:t>2ـ تحسين صفات الجودة :</a:t>
            </a:r>
          </a:p>
          <a:p>
            <a:pPr algn="just"/>
            <a:r>
              <a:rPr lang="ar-IQ" dirty="0"/>
              <a:t>     كل محصول يتناوله اكثر من فرد وكل واحد من هؤلاء له رغبات واذواق معينة تختلف عن الاخرين، وعليه فمربي النبات يسعى الى اشباع وتلبية رغبات هؤلاء، فالمنتج يرغب الانتاج العالي وبكلف قليلة والتاجر يريد محصولاً له القابلية العالية للنقل والتخزين، اما المستهلك فيريد محصولاً ذو جودة عالية او صفات محددة يرغبها . </a:t>
            </a:r>
          </a:p>
          <a:p>
            <a:pPr marL="0" indent="0" algn="just">
              <a:buNone/>
            </a:pPr>
            <a:endParaRPr lang="ar-IQ" dirty="0"/>
          </a:p>
        </p:txBody>
      </p:sp>
    </p:spTree>
    <p:extLst>
      <p:ext uri="{BB962C8B-B14F-4D97-AF65-F5344CB8AC3E}">
        <p14:creationId xmlns:p14="http://schemas.microsoft.com/office/powerpoint/2010/main" val="351076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935480"/>
            <a:ext cx="8229600" cy="2501632"/>
          </a:xfrm>
        </p:spPr>
        <p:txBody>
          <a:bodyPr/>
          <a:lstStyle/>
          <a:p>
            <a:pPr algn="just"/>
            <a:r>
              <a:rPr lang="ar-IQ" dirty="0"/>
              <a:t>3ـ تحسين نوعية المحصول : </a:t>
            </a:r>
          </a:p>
          <a:p>
            <a:pPr algn="just"/>
            <a:r>
              <a:rPr lang="ar-IQ" dirty="0"/>
              <a:t>      وذلك من خلال رفع محتواها الغذائي من المواد التي زرعت من اجلها مثل زيادة البروتين او النشأ او السكريات او الزيت او تحسين خواص الثمار كالطعم واللون والرائحة والصلاية،  ومثال ذلك انتاج جزر غني </a:t>
            </a:r>
            <a:r>
              <a:rPr lang="ar-IQ" dirty="0" err="1"/>
              <a:t>بالكاروتين</a:t>
            </a:r>
            <a:r>
              <a:rPr lang="ar-IQ" dirty="0"/>
              <a:t> </a:t>
            </a:r>
            <a:r>
              <a:rPr lang="en-US" dirty="0" smtClean="0"/>
              <a:t>V.A)</a:t>
            </a:r>
            <a:r>
              <a:rPr lang="ar-IQ" dirty="0" smtClean="0"/>
              <a:t>)</a:t>
            </a:r>
            <a:endParaRPr lang="en-US" dirty="0"/>
          </a:p>
          <a:p>
            <a:pPr marL="0" indent="0" algn="just">
              <a:buNone/>
            </a:pPr>
            <a:endParaRPr lang="ar-IQ" dirty="0"/>
          </a:p>
        </p:txBody>
      </p:sp>
    </p:spTree>
    <p:extLst>
      <p:ext uri="{BB962C8B-B14F-4D97-AF65-F5344CB8AC3E}">
        <p14:creationId xmlns:p14="http://schemas.microsoft.com/office/powerpoint/2010/main" val="147967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76064"/>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4752528"/>
          </a:xfrm>
        </p:spPr>
        <p:txBody>
          <a:bodyPr>
            <a:normAutofit fontScale="92500"/>
          </a:bodyPr>
          <a:lstStyle/>
          <a:p>
            <a:pPr algn="just"/>
            <a:r>
              <a:rPr lang="ar-IQ" dirty="0"/>
              <a:t>4ـ تحسين مقاومة المحصول للأمراض والحشرات : </a:t>
            </a:r>
          </a:p>
          <a:p>
            <a:pPr algn="just"/>
            <a:r>
              <a:rPr lang="ar-IQ" dirty="0"/>
              <a:t>       تعتبر تربية النبات من افضل الطرق وارخصها لمقاومة </a:t>
            </a:r>
            <a:r>
              <a:rPr lang="ar-IQ" dirty="0" err="1"/>
              <a:t>الافات</a:t>
            </a:r>
            <a:r>
              <a:rPr lang="ar-IQ" dirty="0"/>
              <a:t> التي تصيب النباتات الاقتصادية، فهي تحافظ على نظافة وسلامة البيئة </a:t>
            </a:r>
            <a:r>
              <a:rPr lang="ar-IQ" dirty="0" err="1"/>
              <a:t>بالاضافة</a:t>
            </a:r>
            <a:r>
              <a:rPr lang="ar-IQ" dirty="0"/>
              <a:t> الى تقليل كميات وكلف المبيدات المستخدمة، لذلك يتجه العالم اليوم الى هذا الاسلوب من خلال انتاج اصناف وهجن مقاومة </a:t>
            </a:r>
            <a:r>
              <a:rPr lang="ar-IQ" dirty="0" err="1"/>
              <a:t>للافات</a:t>
            </a:r>
            <a:r>
              <a:rPr lang="ar-IQ" dirty="0"/>
              <a:t> المرضية والحشرية، ومن الجدير بالذكر ان الطبيعة تعد مصدراً هاماً </a:t>
            </a:r>
            <a:r>
              <a:rPr lang="ar-IQ" dirty="0" err="1"/>
              <a:t>لاينضب</a:t>
            </a:r>
            <a:r>
              <a:rPr lang="ar-IQ" dirty="0"/>
              <a:t> من الجينات المقاومة </a:t>
            </a:r>
            <a:r>
              <a:rPr lang="ar-IQ" dirty="0" err="1"/>
              <a:t>للامراض</a:t>
            </a:r>
            <a:r>
              <a:rPr lang="ar-IQ" dirty="0"/>
              <a:t> والحشرات، فمثلاً استطاع الباحثون انتاج صنف من الفاصوليا مقاوم لمرض </a:t>
            </a:r>
            <a:r>
              <a:rPr lang="ar-IQ" dirty="0" err="1"/>
              <a:t>التبرقش</a:t>
            </a:r>
            <a:r>
              <a:rPr lang="ar-IQ" dirty="0"/>
              <a:t> اطلق اسم </a:t>
            </a:r>
            <a:r>
              <a:rPr lang="en-US" dirty="0"/>
              <a:t>U.S. No5  Refugee  </a:t>
            </a:r>
            <a:r>
              <a:rPr lang="ar-IQ" dirty="0" err="1"/>
              <a:t>بالاضافة</a:t>
            </a:r>
            <a:r>
              <a:rPr lang="ar-IQ" dirty="0"/>
              <a:t> الى كونه ذو </a:t>
            </a:r>
            <a:r>
              <a:rPr lang="ar-IQ" dirty="0" err="1"/>
              <a:t>قرنات</a:t>
            </a:r>
            <a:r>
              <a:rPr lang="ar-IQ" dirty="0"/>
              <a:t> طويلة وتكون اقل انحناءً وتميل الى الاستدارة وتخلو من البقع البنفسجية وهو من صنف مكبر بمقدار ثمانية ايام تقريباً عن بقية الاصناف . كما استطاع الباحثون من انتاج اصناف من الكمثرى ذات احتجاجات قليلة للبرودة اثناء فترة الراحة مثل صنف </a:t>
            </a:r>
            <a:r>
              <a:rPr lang="en-US" dirty="0" err="1"/>
              <a:t>Keeonte</a:t>
            </a:r>
            <a:r>
              <a:rPr lang="en-US" dirty="0"/>
              <a:t>   </a:t>
            </a:r>
            <a:r>
              <a:rPr lang="ar-IQ" dirty="0"/>
              <a:t>وصنف </a:t>
            </a:r>
            <a:r>
              <a:rPr lang="en-US" dirty="0"/>
              <a:t>Kiefer   . </a:t>
            </a:r>
          </a:p>
          <a:p>
            <a:pPr algn="just"/>
            <a:endParaRPr lang="ar-IQ" dirty="0"/>
          </a:p>
        </p:txBody>
      </p:sp>
    </p:spTree>
    <p:extLst>
      <p:ext uri="{BB962C8B-B14F-4D97-AF65-F5344CB8AC3E}">
        <p14:creationId xmlns:p14="http://schemas.microsoft.com/office/powerpoint/2010/main" val="255577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908720"/>
            <a:ext cx="8229600" cy="5040560"/>
          </a:xfrm>
        </p:spPr>
        <p:txBody>
          <a:bodyPr>
            <a:normAutofit/>
          </a:bodyPr>
          <a:lstStyle/>
          <a:p>
            <a:pPr algn="just"/>
            <a:r>
              <a:rPr lang="ar-IQ" dirty="0"/>
              <a:t>5ـ التربية يقصد التبكير بالمحصول : </a:t>
            </a:r>
          </a:p>
          <a:p>
            <a:pPr algn="just"/>
            <a:r>
              <a:rPr lang="ar-IQ" dirty="0"/>
              <a:t>      التبكير بالمحصول من الصفات الوراثية المهمة والتي تؤدي الى سرعة الحصول على الانتاج مما يقلل الكلفة ويؤدي الى بيع المحصول بسعر مرتفع مما يزيد من دخل المنتج . مثلاً وجد في البطيخ ان النباتات تعطي الازهار المذكرة اولاً ثم الازهار المؤنثة ثم الخنثى وهذا يؤدي الى تأخير انتاج الثمار، هذا دعا الى انتاج اصناف تعطي ازهار انثوية اولاً  مما ادى الى التبكير </a:t>
            </a:r>
            <a:r>
              <a:rPr lang="ar-IQ" dirty="0" err="1"/>
              <a:t>بالانتاج</a:t>
            </a:r>
            <a:r>
              <a:rPr lang="ar-IQ" dirty="0"/>
              <a:t> . </a:t>
            </a:r>
          </a:p>
          <a:p>
            <a:pPr algn="just"/>
            <a:r>
              <a:rPr lang="ar-IQ" dirty="0"/>
              <a:t>6ـ تربية محاصيل مناسبة للحصاد الميكانيكي : </a:t>
            </a:r>
          </a:p>
          <a:p>
            <a:pPr algn="just"/>
            <a:r>
              <a:rPr lang="ar-IQ" dirty="0"/>
              <a:t>       مثال على ذلك انتاج اصناف من الطماطة متجانسة في النضج ( تنضج ثمارها في وقت واحد ) وذات ثمار صلبة مما يسهل جنيها ميكانيكياً وهذا يؤدي الى قلة التكاليف . </a:t>
            </a:r>
          </a:p>
        </p:txBody>
      </p:sp>
    </p:spTree>
    <p:extLst>
      <p:ext uri="{BB962C8B-B14F-4D97-AF65-F5344CB8AC3E}">
        <p14:creationId xmlns:p14="http://schemas.microsoft.com/office/powerpoint/2010/main" val="2019391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67544" y="1052736"/>
            <a:ext cx="8229600" cy="4752528"/>
          </a:xfrm>
        </p:spPr>
        <p:txBody>
          <a:bodyPr/>
          <a:lstStyle/>
          <a:p>
            <a:pPr algn="just"/>
            <a:r>
              <a:rPr lang="ar-IQ" dirty="0"/>
              <a:t>7ـ تربية المحاصيل </a:t>
            </a:r>
            <a:r>
              <a:rPr lang="ar-IQ" dirty="0" err="1"/>
              <a:t>لاغراض</a:t>
            </a:r>
            <a:r>
              <a:rPr lang="ar-IQ" dirty="0"/>
              <a:t> خاصة  مثل انتاج اصناف من الفاكهة تمتاز ثمارها بألوان معينة او انتاج ازهار </a:t>
            </a:r>
            <a:r>
              <a:rPr lang="ar-IQ" dirty="0" err="1"/>
              <a:t>باشكال</a:t>
            </a:r>
            <a:r>
              <a:rPr lang="ar-IQ" dirty="0"/>
              <a:t> تلبي رغبة المستهلك او انتاج ثمار ذات محتوى نشوي او بروتيني معين حسب الرغبة .</a:t>
            </a:r>
          </a:p>
          <a:p>
            <a:pPr algn="just"/>
            <a:r>
              <a:rPr lang="ar-IQ" dirty="0"/>
              <a:t>8ـ انتاج محاصيل تتحمل الشد البيئي القاسي مثل التحمل للحرارة </a:t>
            </a:r>
            <a:r>
              <a:rPr lang="ar-IQ" dirty="0" err="1"/>
              <a:t>المرتفة</a:t>
            </a:r>
            <a:r>
              <a:rPr lang="ar-IQ" dirty="0"/>
              <a:t> او المنخفضة وتحمل الجفاف والملوحة وقلوية التربة وحموضتها وغيرها . </a:t>
            </a:r>
          </a:p>
          <a:p>
            <a:pPr algn="just"/>
            <a:r>
              <a:rPr lang="ar-IQ" dirty="0"/>
              <a:t>9ـ المحافظة على الاصناف الجيدة من التدهور، وهذا يعتبر من اهم اهداف تربية النبات فهناك العديد من الاصناف الممتازة ولكن لكثرة تداولها وطول فترة التداول بين المزارعين وبدون ادامة فأنها تتدهور من الناحية الوراثية مما يؤثر سلباً على انتاجها الكمي والنوعي ولذلك فأنه على مربي النبات ان يديم نقاوة هذه الاصناف من الناحية الوراثية للحفاظ عليها من التدهور . </a:t>
            </a:r>
          </a:p>
          <a:p>
            <a:pPr algn="just"/>
            <a:endParaRPr lang="ar-IQ" dirty="0"/>
          </a:p>
        </p:txBody>
      </p:sp>
    </p:spTree>
    <p:extLst>
      <p:ext uri="{BB962C8B-B14F-4D97-AF65-F5344CB8AC3E}">
        <p14:creationId xmlns:p14="http://schemas.microsoft.com/office/powerpoint/2010/main" val="2090884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العلوم المرتبطة بعلم تربية النبات : </a:t>
            </a:r>
          </a:p>
        </p:txBody>
      </p:sp>
      <p:sp>
        <p:nvSpPr>
          <p:cNvPr id="3" name="عنصر نائب للمحتوى 2"/>
          <p:cNvSpPr>
            <a:spLocks noGrp="1"/>
          </p:cNvSpPr>
          <p:nvPr>
            <p:ph idx="1"/>
          </p:nvPr>
        </p:nvSpPr>
        <p:spPr/>
        <p:txBody>
          <a:bodyPr/>
          <a:lstStyle/>
          <a:p>
            <a:pPr algn="just"/>
            <a:r>
              <a:rPr lang="ar-IQ" dirty="0"/>
              <a:t> هناك العديد من العلوم الاساسية والتطبيقية المرتبطة بعلم تربية النبات يجب على مربي النبات الالمام بها </a:t>
            </a:r>
            <a:r>
              <a:rPr lang="ar-IQ" dirty="0" err="1"/>
              <a:t>لاجل</a:t>
            </a:r>
            <a:r>
              <a:rPr lang="ar-IQ" dirty="0"/>
              <a:t> ان يكون عمله ذات اتجاه علمي صحيح. وكما علمنا سابقا ان علم تربية النبات هو علم وفن حيث ابتدأ بفن تربية النبات ولكن بعد اكتشاف قوانين مندل وتطور العلوم الاخرى اصبح اتجاه تربية النبات علماً اكثر منه فناً، حيث ارتبط تطور هذا العلم بتطور العلوم الاخرى ومن اهم العلوم المرتبطة بتربية النبات هي : </a:t>
            </a:r>
          </a:p>
        </p:txBody>
      </p:sp>
    </p:spTree>
    <p:extLst>
      <p:ext uri="{BB962C8B-B14F-4D97-AF65-F5344CB8AC3E}">
        <p14:creationId xmlns:p14="http://schemas.microsoft.com/office/powerpoint/2010/main" val="3355498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1196752"/>
            <a:ext cx="8229600" cy="4392488"/>
          </a:xfrm>
        </p:spPr>
        <p:txBody>
          <a:bodyPr>
            <a:normAutofit fontScale="92500" lnSpcReduction="10000"/>
          </a:bodyPr>
          <a:lstStyle/>
          <a:p>
            <a:pPr algn="just"/>
            <a:r>
              <a:rPr lang="ar-IQ" dirty="0"/>
              <a:t>1ـ علم الوراثة :   </a:t>
            </a:r>
            <a:r>
              <a:rPr lang="en-US" dirty="0"/>
              <a:t>Genetics </a:t>
            </a:r>
          </a:p>
          <a:p>
            <a:pPr algn="just"/>
            <a:r>
              <a:rPr lang="en-US" dirty="0"/>
              <a:t>      </a:t>
            </a:r>
            <a:r>
              <a:rPr lang="ar-IQ" dirty="0"/>
              <a:t>وهو العلم الذي يهتم بدراسة التغيرات الوراثية وطريقة توريث الصفات من الاباء الى الابناء عن طريق دراسة الانعزالات الوراثية، ويعتبر هذا العلم من اهم العلوم التي تخدم مربي النبات اذا انه الاساس العلمي لتربية النبات، وقد تطور علم تربية النبات بدرجة كبيرة بعد اكتشاف قوانين مندل و ما نتج  من قوانين وراثية اخرى . </a:t>
            </a:r>
          </a:p>
          <a:p>
            <a:pPr algn="just"/>
            <a:r>
              <a:rPr lang="ar-IQ" dirty="0"/>
              <a:t>2ـ علم الخلية</a:t>
            </a:r>
            <a:r>
              <a:rPr lang="en-US" dirty="0"/>
              <a:t>Cytology   and  </a:t>
            </a:r>
            <a:r>
              <a:rPr lang="en-US" dirty="0" err="1"/>
              <a:t>Cytogenetics</a:t>
            </a:r>
            <a:r>
              <a:rPr lang="en-US" dirty="0"/>
              <a:t>  </a:t>
            </a:r>
          </a:p>
          <a:p>
            <a:pPr algn="just"/>
            <a:r>
              <a:rPr lang="en-US" dirty="0"/>
              <a:t>       </a:t>
            </a:r>
            <a:r>
              <a:rPr lang="ar-IQ" dirty="0" err="1"/>
              <a:t>وهوالعلم</a:t>
            </a:r>
            <a:r>
              <a:rPr lang="ar-IQ" dirty="0"/>
              <a:t> الذي يهتم بدراســــــــــــــة تركيب الخلية ومحتوياتها كالنواة </a:t>
            </a:r>
            <a:r>
              <a:rPr lang="ar-IQ" dirty="0" err="1"/>
              <a:t>والسايتوبلازم</a:t>
            </a:r>
            <a:r>
              <a:rPr lang="ar-IQ" dirty="0"/>
              <a:t>   والكروموسومات </a:t>
            </a:r>
            <a:r>
              <a:rPr lang="ar-IQ" dirty="0" err="1"/>
              <a:t>والمايتوكوندريا</a:t>
            </a:r>
            <a:r>
              <a:rPr lang="ar-IQ" dirty="0"/>
              <a:t> وغيرها ومعرفة وظيفة كل مكون من هذه المكونات لان الخلية تعتبر الوحدة الاساسية في تركيب الكائنات الحية كما ان محتوى الخلية من الكروموسومات التي تعتبر مصدر التغيرات الوراثية </a:t>
            </a:r>
            <a:r>
              <a:rPr lang="ar-IQ" dirty="0" err="1"/>
              <a:t>لانها</a:t>
            </a:r>
            <a:r>
              <a:rPr lang="ar-IQ" dirty="0"/>
              <a:t> تحمل الجنات التي تورث الصفات من الاباء الى الابناء . </a:t>
            </a:r>
          </a:p>
          <a:p>
            <a:pPr algn="just"/>
            <a:endParaRPr lang="ar-IQ" dirty="0"/>
          </a:p>
        </p:txBody>
      </p:sp>
    </p:spTree>
    <p:extLst>
      <p:ext uri="{BB962C8B-B14F-4D97-AF65-F5344CB8AC3E}">
        <p14:creationId xmlns:p14="http://schemas.microsoft.com/office/powerpoint/2010/main" val="39068652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935480"/>
            <a:ext cx="8229600" cy="4301832"/>
          </a:xfrm>
        </p:spPr>
        <p:txBody>
          <a:bodyPr/>
          <a:lstStyle/>
          <a:p>
            <a:pPr algn="just"/>
            <a:r>
              <a:rPr lang="ar-IQ" dirty="0"/>
              <a:t>3ـ الهندسة الوراثية       </a:t>
            </a:r>
            <a:r>
              <a:rPr lang="en-US" dirty="0"/>
              <a:t>Genetic    Engineering  </a:t>
            </a:r>
          </a:p>
          <a:p>
            <a:pPr algn="just"/>
            <a:r>
              <a:rPr lang="en-US" dirty="0"/>
              <a:t>       </a:t>
            </a:r>
            <a:r>
              <a:rPr lang="ar-IQ" dirty="0"/>
              <a:t>وهو ما يعرف بعلم الوراثة الجزيئية او التقانات الاحيائية وقد تطور هذا العلم بدرجة كبيرة في السنوات الاخيرة واصبح يخدم علم تربية النبات بدرجة كبيرة وبشكل مباشر من خلال انتاج نباتات ذات مواصفات يتحكم بها الانسان من خلال نقل جينات معينة من كائن حي (نبات او حيوان او بكتريا او غيرها )الى النبات المطلوب تحسينه، الا انه يجب ان يفهم ان هذا العلم لا يمكن ان يلغى دور الطرق التقليدية في تربية النبات ولن يكون بديلا عنها وانما هو وسيلة من الوسائل يلجا اليها لاستحداث التغايرات الوراثية، ومن ثم تستخدم طرق التربية التقليدية في استغلالها والافادة منها . </a:t>
            </a:r>
          </a:p>
          <a:p>
            <a:pPr marL="0" indent="0" algn="just">
              <a:buNone/>
            </a:pPr>
            <a:endParaRPr lang="ar-IQ" dirty="0"/>
          </a:p>
        </p:txBody>
      </p:sp>
    </p:spTree>
    <p:extLst>
      <p:ext uri="{BB962C8B-B14F-4D97-AF65-F5344CB8AC3E}">
        <p14:creationId xmlns:p14="http://schemas.microsoft.com/office/powerpoint/2010/main" val="2561624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4-  </a:t>
            </a:r>
            <a:r>
              <a:rPr lang="ar-IQ" dirty="0"/>
              <a:t>علم النبات :         </a:t>
            </a:r>
            <a:r>
              <a:rPr lang="en-US" dirty="0"/>
              <a:t>Botany 	</a:t>
            </a:r>
          </a:p>
          <a:p>
            <a:r>
              <a:rPr lang="ar-IQ" dirty="0"/>
              <a:t>ويشمل علوم تصنيف النبات              </a:t>
            </a:r>
            <a:r>
              <a:rPr lang="en-US" dirty="0"/>
              <a:t>Plant </a:t>
            </a:r>
            <a:r>
              <a:rPr lang="en-US" dirty="0" err="1"/>
              <a:t>Taxanomy</a:t>
            </a:r>
            <a:r>
              <a:rPr lang="en-US" dirty="0"/>
              <a:t> </a:t>
            </a:r>
          </a:p>
          <a:p>
            <a:r>
              <a:rPr lang="ar-IQ" dirty="0"/>
              <a:t>وعلم المظهر الخارجي للنبات         </a:t>
            </a:r>
            <a:r>
              <a:rPr lang="en-US" dirty="0"/>
              <a:t>Plant Morphology </a:t>
            </a:r>
          </a:p>
          <a:p>
            <a:r>
              <a:rPr lang="ar-IQ" dirty="0"/>
              <a:t>وعلم التكاثر في النبات               </a:t>
            </a:r>
            <a:r>
              <a:rPr lang="en-US" dirty="0"/>
              <a:t>Plant </a:t>
            </a:r>
            <a:r>
              <a:rPr lang="en-US" dirty="0" err="1"/>
              <a:t>Reproductine</a:t>
            </a:r>
            <a:endParaRPr lang="en-US" dirty="0"/>
          </a:p>
          <a:p>
            <a:pPr marL="0" indent="0">
              <a:buNone/>
            </a:pPr>
            <a:endParaRPr lang="ar-IQ" dirty="0"/>
          </a:p>
        </p:txBody>
      </p:sp>
    </p:spTree>
    <p:extLst>
      <p:ext uri="{BB962C8B-B14F-4D97-AF65-F5344CB8AC3E}">
        <p14:creationId xmlns:p14="http://schemas.microsoft.com/office/powerpoint/2010/main" val="1438291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720080"/>
          </a:xfrm>
        </p:spPr>
        <p:txBody>
          <a:bodyPr>
            <a:normAutofit fontScale="90000"/>
          </a:bodyPr>
          <a:lstStyle/>
          <a:p>
            <a:endParaRPr lang="ar-IQ" dirty="0"/>
          </a:p>
        </p:txBody>
      </p:sp>
      <p:sp>
        <p:nvSpPr>
          <p:cNvPr id="3" name="عنصر نائب للمحتوى 2"/>
          <p:cNvSpPr>
            <a:spLocks noGrp="1"/>
          </p:cNvSpPr>
          <p:nvPr>
            <p:ph idx="1"/>
          </p:nvPr>
        </p:nvSpPr>
        <p:spPr>
          <a:xfrm>
            <a:off x="457200" y="1340768"/>
            <a:ext cx="8229600" cy="4983832"/>
          </a:xfrm>
        </p:spPr>
        <p:txBody>
          <a:bodyPr>
            <a:normAutofit fontScale="92500"/>
          </a:bodyPr>
          <a:lstStyle/>
          <a:p>
            <a:pPr algn="just"/>
            <a:r>
              <a:rPr lang="ar-IQ" dirty="0"/>
              <a:t> ان جميع هذه العلوم مهمة لمربي النبات فمعرفة تصنيف النبات ومعرفة الجنس والعائلة النباتية وغيرها يساعد مربي النبات على اجراء التضريبات بين الاجناس المتقاربة والابتعاد عن التضريبات بين الانواع التي لا ينجح بينها التهجين اما علم المظهر الخارجي للنبات والذي يشمل دراسة الصفات </a:t>
            </a:r>
            <a:r>
              <a:rPr lang="ar-IQ" dirty="0" err="1"/>
              <a:t>المرفولوجية</a:t>
            </a:r>
            <a:r>
              <a:rPr lang="ar-IQ" dirty="0"/>
              <a:t> للنبات مثل المساحة الورقية وارتفاع النبات وعدد الاوراق وغيرها من الصفات .</a:t>
            </a:r>
            <a:r>
              <a:rPr lang="ar-IQ" dirty="0" err="1"/>
              <a:t>فانها</a:t>
            </a:r>
            <a:r>
              <a:rPr lang="ar-IQ" dirty="0"/>
              <a:t> تلعب دورا مهما في تربية النبات بل انها تشكل في كثير من الاحيان الهدف الذي يعمل من اجله مربي النبات مثل انتاج نباتات ذات ارتفاع قصير مما يشجع على زيادة الكثافة النباتية ومقاومة الاضطجاع او انتاج نباتات ذات مجموع جذري كبير وغيرها. اما تشريح النبات فانه يهتم بدراسة التركيب الداخلي للنبات مثل التشريح الداخلي للجذور والاوراق والسيقان والذي له </a:t>
            </a:r>
            <a:r>
              <a:rPr lang="ar-IQ" dirty="0" err="1"/>
              <a:t>تاثير</a:t>
            </a:r>
            <a:r>
              <a:rPr lang="ar-IQ" dirty="0"/>
              <a:t> مباشر على انتخاب الصفات المدروسة . اما علم التكاثر فانه يهتم بطرق تكاثر النباتات مثل التكاثر الجنسي او التكاثر الخضري او العذري وغيرها وهذا العلم يربط بصورة مباشرة بعلم تربية النبات . </a:t>
            </a:r>
          </a:p>
        </p:txBody>
      </p:sp>
    </p:spTree>
    <p:extLst>
      <p:ext uri="{BB962C8B-B14F-4D97-AF65-F5344CB8AC3E}">
        <p14:creationId xmlns:p14="http://schemas.microsoft.com/office/powerpoint/2010/main" val="4176136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4000" dirty="0"/>
              <a:t>تعريف  علم تربية </a:t>
            </a:r>
            <a:r>
              <a:rPr lang="ar-IQ" sz="4000" dirty="0" smtClean="0"/>
              <a:t>النبات</a:t>
            </a:r>
            <a:endParaRPr lang="ar-IQ" sz="4000" dirty="0"/>
          </a:p>
        </p:txBody>
      </p:sp>
      <p:sp>
        <p:nvSpPr>
          <p:cNvPr id="3" name="عنصر نائب للمحتوى 2"/>
          <p:cNvSpPr>
            <a:spLocks noGrp="1"/>
          </p:cNvSpPr>
          <p:nvPr>
            <p:ph idx="1"/>
          </p:nvPr>
        </p:nvSpPr>
        <p:spPr/>
        <p:txBody>
          <a:bodyPr>
            <a:normAutofit/>
          </a:bodyPr>
          <a:lstStyle/>
          <a:p>
            <a:pPr algn="just"/>
            <a:r>
              <a:rPr lang="ar-IQ" sz="2800" dirty="0"/>
              <a:t>هو احد  العلوم الزراعية يسعى الانسان من خلاله الى اعادة ترتيب او احداث تغيير في العوامل الوراثية (الجينات) ضمن التراكيب الوراثية النباتية التي خلقها الله سـبحانه وتعالى، والتي لعب الانتخاب الطبيعي الدور الاساسي في استمرار ظهورها، وذلك بهدف استنباط اصناف جديدة متفوقة والارتقاء بالنباتات وتحسين صفاتها كما ونوعا بما يلبي رغبات واحتياجات الانسان، وبمعنى اخر هو علم وفن تغيير التركيب الوراثي للنبات بحيث يعطي صفات تناسب رغبة المربي والمنتج والمستهلك . </a:t>
            </a:r>
          </a:p>
        </p:txBody>
      </p:sp>
    </p:spTree>
    <p:extLst>
      <p:ext uri="{BB962C8B-B14F-4D97-AF65-F5344CB8AC3E}">
        <p14:creationId xmlns:p14="http://schemas.microsoft.com/office/powerpoint/2010/main" val="4277962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343872"/>
          </a:xfrm>
        </p:spPr>
        <p:txBody>
          <a:bodyPr>
            <a:normAutofit lnSpcReduction="10000"/>
          </a:bodyPr>
          <a:lstStyle/>
          <a:p>
            <a:pPr algn="just"/>
            <a:r>
              <a:rPr lang="ar-IQ" dirty="0"/>
              <a:t>- علم الامراض والحشرات النباتية     </a:t>
            </a:r>
            <a:r>
              <a:rPr lang="en-US" dirty="0"/>
              <a:t>Plant pathology </a:t>
            </a:r>
          </a:p>
          <a:p>
            <a:pPr algn="just"/>
            <a:r>
              <a:rPr lang="en-US" dirty="0"/>
              <a:t>      </a:t>
            </a:r>
            <a:r>
              <a:rPr lang="ar-IQ" dirty="0"/>
              <a:t>يعمل مربي النبات على انتاج اصناف او هجن مقاومة </a:t>
            </a:r>
            <a:r>
              <a:rPr lang="ar-IQ" dirty="0" err="1"/>
              <a:t>للامراض</a:t>
            </a:r>
            <a:r>
              <a:rPr lang="ar-IQ" dirty="0"/>
              <a:t> والحشرات حيث تعتبر تربية النبات افضل وارخص الطرق للتخلص من هذه </a:t>
            </a:r>
            <a:r>
              <a:rPr lang="ar-IQ" dirty="0" err="1"/>
              <a:t>الافات</a:t>
            </a:r>
            <a:r>
              <a:rPr lang="ar-IQ" dirty="0"/>
              <a:t> اضافة الى </a:t>
            </a:r>
            <a:r>
              <a:rPr lang="ar-IQ" dirty="0" err="1"/>
              <a:t>ماتسببه</a:t>
            </a:r>
            <a:r>
              <a:rPr lang="ar-IQ" dirty="0"/>
              <a:t> المكافحة الكيمياوية من ضرر للبيئة والانسان لذا على مربي النبات معرفة مسببات الامراض النباتية والحشرات ودورات الحياة لكل حشرة وطرق تكاثرها وهي تشكل ركن اساسي مهم في تربية النبات . </a:t>
            </a:r>
          </a:p>
          <a:p>
            <a:pPr algn="just"/>
            <a:r>
              <a:rPr lang="ar-IQ" dirty="0"/>
              <a:t>6- علم الكيمياء الحيوية </a:t>
            </a:r>
            <a:r>
              <a:rPr lang="en-US" dirty="0"/>
              <a:t>Biochemistry              </a:t>
            </a:r>
          </a:p>
          <a:p>
            <a:pPr algn="just"/>
            <a:r>
              <a:rPr lang="en-US" dirty="0"/>
              <a:t>      </a:t>
            </a:r>
            <a:r>
              <a:rPr lang="ar-IQ" dirty="0"/>
              <a:t>تعتبر الكيمياء الحيوية مهمة لفهم ومعرفة تركيب الجينات الوراثية وعملها وكذلك دراسة الطفرات الوراثية ونقل الجينات. أضافة الى معرفة التركيب الكيميائي للنباتات ومنتجاتها مثل المحاصيل الزيتية و السكرية و المحاصيل البروتينية. ويهتم هذا العلم كذلك بالعمليات الحيوية التي تجري داخل النبات. </a:t>
            </a:r>
          </a:p>
          <a:p>
            <a:pPr marL="0" indent="0" algn="just">
              <a:buNone/>
            </a:pPr>
            <a:endParaRPr lang="ar-IQ" dirty="0"/>
          </a:p>
        </p:txBody>
      </p:sp>
    </p:spTree>
    <p:extLst>
      <p:ext uri="{BB962C8B-B14F-4D97-AF65-F5344CB8AC3E}">
        <p14:creationId xmlns:p14="http://schemas.microsoft.com/office/powerpoint/2010/main" val="1365256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4608512"/>
          </a:xfrm>
        </p:spPr>
        <p:txBody>
          <a:bodyPr>
            <a:normAutofit fontScale="92500" lnSpcReduction="10000"/>
          </a:bodyPr>
          <a:lstStyle/>
          <a:p>
            <a:pPr algn="just"/>
            <a:r>
              <a:rPr lang="ar-IQ" dirty="0"/>
              <a:t>7- علم البيئة :</a:t>
            </a:r>
            <a:r>
              <a:rPr lang="en-US" dirty="0"/>
              <a:t>Ecology  </a:t>
            </a:r>
          </a:p>
          <a:p>
            <a:pPr algn="just"/>
            <a:r>
              <a:rPr lang="en-US" dirty="0"/>
              <a:t>  </a:t>
            </a:r>
            <a:r>
              <a:rPr lang="ar-IQ" dirty="0"/>
              <a:t>البيئة هي ظروف المكان الذي يعيش فيه الحيوان والنبات وقد ازداد الاهتمام بدراسة البيئة في العقود الاخيرة من القرن الماضي بسبب ارتفاع التلوث نتيجة الغازات الناتجة من عوادم السيارات و المصانع و ما يسببه الانسان  من اضرار جسيمة لهذه البيئة، حيث يعمل مربي النبات على انتاج اصناف مقاومة للظروف البيئية القاسية مثل الجفاف وتحمل التلوث كما ان انتاج اصناف مقاومة </a:t>
            </a:r>
            <a:r>
              <a:rPr lang="ar-IQ" dirty="0" err="1"/>
              <a:t>للامراض</a:t>
            </a:r>
            <a:r>
              <a:rPr lang="ar-IQ" dirty="0"/>
              <a:t> والحشرات يؤدي الى الحد من تلوث البيئة من خلال تقليل استخدام المبيدات الكيميائية .</a:t>
            </a:r>
          </a:p>
          <a:p>
            <a:pPr algn="just"/>
            <a:r>
              <a:rPr lang="ar-IQ" dirty="0"/>
              <a:t>8- الاحصاء الحياتي       </a:t>
            </a:r>
            <a:r>
              <a:rPr lang="en-US" dirty="0"/>
              <a:t>Biometry </a:t>
            </a:r>
          </a:p>
          <a:p>
            <a:pPr algn="just"/>
            <a:r>
              <a:rPr lang="en-US" dirty="0"/>
              <a:t>       </a:t>
            </a:r>
            <a:r>
              <a:rPr lang="ar-IQ" dirty="0"/>
              <a:t>يقوم مربي النبات بدراسة ومقارنة الاصناف الجديدة ومقارنتها مع الاصناف المحلية ـلذا يلجأ الى الاحصاء </a:t>
            </a:r>
            <a:r>
              <a:rPr lang="ar-IQ" dirty="0" err="1"/>
              <a:t>الحيائي</a:t>
            </a:r>
            <a:r>
              <a:rPr lang="ar-IQ" dirty="0"/>
              <a:t> لتحليل النتائج وتفسيرها وعمل الاستنتاج النهائي لها وذلك من خلال تطبيق الطرق الاحصائية مثل دراسة الانحدار والارتباط وتحليل التغاير وغيرها .</a:t>
            </a:r>
          </a:p>
          <a:p>
            <a:pPr algn="just"/>
            <a:endParaRPr lang="ar-IQ" dirty="0"/>
          </a:p>
        </p:txBody>
      </p:sp>
    </p:spTree>
    <p:extLst>
      <p:ext uri="{BB962C8B-B14F-4D97-AF65-F5344CB8AC3E}">
        <p14:creationId xmlns:p14="http://schemas.microsoft.com/office/powerpoint/2010/main" val="1908034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6632"/>
            <a:ext cx="8229600" cy="504056"/>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lnSpcReduction="10000"/>
          </a:bodyPr>
          <a:lstStyle/>
          <a:p>
            <a:pPr algn="just"/>
            <a:r>
              <a:rPr lang="ar-IQ" dirty="0"/>
              <a:t>9- </a:t>
            </a:r>
            <a:r>
              <a:rPr lang="ar-IQ" dirty="0" err="1"/>
              <a:t>فسلجة</a:t>
            </a:r>
            <a:r>
              <a:rPr lang="ar-IQ" dirty="0"/>
              <a:t> النبات      </a:t>
            </a:r>
            <a:r>
              <a:rPr lang="en-US" dirty="0"/>
              <a:t>Plant   Physiology  </a:t>
            </a:r>
          </a:p>
          <a:p>
            <a:pPr algn="just"/>
            <a:r>
              <a:rPr lang="en-US" dirty="0"/>
              <a:t>     </a:t>
            </a:r>
            <a:r>
              <a:rPr lang="ar-IQ" dirty="0"/>
              <a:t>يهتم علم </a:t>
            </a:r>
            <a:r>
              <a:rPr lang="ar-IQ" dirty="0" err="1"/>
              <a:t>فسلجة</a:t>
            </a:r>
            <a:r>
              <a:rPr lang="ar-IQ" dirty="0"/>
              <a:t> النبات بدراسة العلميات الفسلجية والحيوية داخل الخلية النباتية مثل امتصاص العناصر الغذائية وانتقالها داخل انسجة النبات وتركيب الانسجة النباتية وتأثر هذه العمليات بالظروف البيئية المحيطة مثل الاحياء المجهرية والاوكسجين وثاني اوكسيد الكاربون والحرارة والرطوبة وغيرها وهذه لها علاقة مباشرة بتربية النبات اضافة الى دراسة الكثير من الظواهر الوراثية مثل قوة الهجين (الغزارة الجينية)  </a:t>
            </a:r>
            <a:r>
              <a:rPr lang="en-US" dirty="0"/>
              <a:t>Hybrid   vigor . </a:t>
            </a:r>
          </a:p>
          <a:p>
            <a:pPr algn="just"/>
            <a:r>
              <a:rPr lang="en-US" dirty="0"/>
              <a:t>10ـ </a:t>
            </a:r>
            <a:r>
              <a:rPr lang="ar-IQ" dirty="0"/>
              <a:t>علوم انتاج المحاصيل والخضر الزينة والفاكهة : </a:t>
            </a:r>
          </a:p>
          <a:p>
            <a:pPr algn="just"/>
            <a:r>
              <a:rPr lang="ar-IQ" dirty="0"/>
              <a:t>       وتهتم هذه العلوم بدراسة ادارة كل محصول سواء كان فاكهة او نباتات خضر او نباتات زينة وتحديد </a:t>
            </a:r>
            <a:r>
              <a:rPr lang="ar-IQ" dirty="0" err="1"/>
              <a:t>احتاجاته</a:t>
            </a:r>
            <a:r>
              <a:rPr lang="ar-IQ" dirty="0"/>
              <a:t> البيئية والغذائية والظروف الملائمة لكل محصول لتحقيق افضل انتاج وعليه يتعين على مربي النبات ان يكون ملماً بكل ما يتعلق بالمحصول قيد التربية من النواحي المظهرية والتشريحية والإزهار والتلقيح ليكون ناجحا في برنامجه .</a:t>
            </a:r>
          </a:p>
          <a:p>
            <a:pPr algn="just"/>
            <a:endParaRPr lang="ar-IQ" dirty="0"/>
          </a:p>
        </p:txBody>
      </p:sp>
    </p:spTree>
    <p:extLst>
      <p:ext uri="{BB962C8B-B14F-4D97-AF65-F5344CB8AC3E}">
        <p14:creationId xmlns:p14="http://schemas.microsoft.com/office/powerpoint/2010/main" val="138611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الصفات الواجب توفرها في مربي النبات :ــ</a:t>
            </a:r>
          </a:p>
        </p:txBody>
      </p:sp>
      <p:sp>
        <p:nvSpPr>
          <p:cNvPr id="3" name="عنصر نائب للمحتوى 2"/>
          <p:cNvSpPr>
            <a:spLocks noGrp="1"/>
          </p:cNvSpPr>
          <p:nvPr>
            <p:ph idx="1"/>
          </p:nvPr>
        </p:nvSpPr>
        <p:spPr/>
        <p:txBody>
          <a:bodyPr/>
          <a:lstStyle/>
          <a:p>
            <a:pPr algn="just"/>
            <a:r>
              <a:rPr lang="ar-IQ" dirty="0"/>
              <a:t>1ـ يجب ان تتوفر الناحية الفنية في مربي بحيث يستغل الإمكانات المادية المتاحة له في وضع برنامج تربية واضح ومبشر بالنجاح .</a:t>
            </a:r>
          </a:p>
          <a:p>
            <a:pPr algn="just"/>
            <a:r>
              <a:rPr lang="ar-IQ" dirty="0"/>
              <a:t>2ـ ان يكون قوي الملاحظة ويستغل مهارته الفنية في التفرقة بين النباتات النامية وانتخاب اكثرها ملائمة لتحقيق اهدافه.</a:t>
            </a:r>
          </a:p>
          <a:p>
            <a:pPr algn="just"/>
            <a:r>
              <a:rPr lang="ar-IQ" dirty="0"/>
              <a:t>3ـ له المقدرة على تفسير نتائج أبحاثه ومحاولة استغلالها اقتصاديا . </a:t>
            </a:r>
          </a:p>
          <a:p>
            <a:pPr algn="just"/>
            <a:r>
              <a:rPr lang="ar-IQ" dirty="0"/>
              <a:t>4ـ يجب ان يكون المربي صبورا وذو ارادة قوية لان برامج التربية طويلة ومعرضة للعديد من المشاكل والمعوقات . </a:t>
            </a:r>
          </a:p>
          <a:p>
            <a:pPr marL="0" indent="0" algn="just">
              <a:buNone/>
            </a:pPr>
            <a:endParaRPr lang="ar-IQ" dirty="0"/>
          </a:p>
        </p:txBody>
      </p:sp>
    </p:spTree>
    <p:extLst>
      <p:ext uri="{BB962C8B-B14F-4D97-AF65-F5344CB8AC3E}">
        <p14:creationId xmlns:p14="http://schemas.microsoft.com/office/powerpoint/2010/main" val="3373787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5199856"/>
          </a:xfrm>
        </p:spPr>
        <p:txBody>
          <a:bodyPr>
            <a:normAutofit/>
          </a:bodyPr>
          <a:lstStyle/>
          <a:p>
            <a:pPr algn="just"/>
            <a:r>
              <a:rPr lang="ar-IQ" dirty="0"/>
              <a:t>5ـ يجب ان يكون على دراية والمام في كيفية قياس صفات النباتات قيد الدراسة وهذه تشمل الصفات </a:t>
            </a:r>
            <a:r>
              <a:rPr lang="ar-IQ" dirty="0" err="1"/>
              <a:t>المرفولوجية</a:t>
            </a:r>
            <a:r>
              <a:rPr lang="ar-IQ" dirty="0"/>
              <a:t>  و صفات الحاصل مكوناته والصفات النوعية .</a:t>
            </a:r>
          </a:p>
          <a:p>
            <a:pPr algn="just"/>
            <a:r>
              <a:rPr lang="ar-IQ" dirty="0"/>
              <a:t>6ـ ان يكون ملم المام جيد بعلم الوراثة والعلوم المختلفة التي لها علاقة بعلم تربية النبات والتي سبق الحديث عنها . </a:t>
            </a:r>
          </a:p>
          <a:p>
            <a:pPr algn="just"/>
            <a:r>
              <a:rPr lang="ar-IQ" dirty="0"/>
              <a:t>7ـ يجب ان يكون ملما في عمليات حصاد المحاصيل، فلكي نحصد محصول الطماطة بواسطة الجانيات يجب ان يعمل مربي النبات مع الشخص الذي يصمم هذه المكائن وعلى مصمم المكائن أن يكون تصميمه ملائم للمحصول الذي انتجه المربي أي أن العمل يكون متكامل .</a:t>
            </a:r>
          </a:p>
          <a:p>
            <a:pPr algn="just"/>
            <a:r>
              <a:rPr lang="ar-IQ" dirty="0"/>
              <a:t>8ـ يجب ان يكون على علم برغبات المنتج والتاجر والمُصنع والمستهلك لان هذه الرغبات مهمة وأساسية في تحديد هدف التربية .</a:t>
            </a:r>
          </a:p>
          <a:p>
            <a:pPr algn="just"/>
            <a:endParaRPr lang="ar-IQ" dirty="0"/>
          </a:p>
        </p:txBody>
      </p:sp>
    </p:spTree>
    <p:extLst>
      <p:ext uri="{BB962C8B-B14F-4D97-AF65-F5344CB8AC3E}">
        <p14:creationId xmlns:p14="http://schemas.microsoft.com/office/powerpoint/2010/main" val="38496740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395536" y="1412776"/>
            <a:ext cx="8229600" cy="4389120"/>
          </a:xfrm>
        </p:spPr>
        <p:txBody>
          <a:bodyPr/>
          <a:lstStyle/>
          <a:p>
            <a:pPr algn="just"/>
            <a:r>
              <a:rPr lang="ar-IQ" dirty="0"/>
              <a:t>ملاحظة هامة :</a:t>
            </a:r>
          </a:p>
          <a:p>
            <a:pPr algn="just"/>
            <a:r>
              <a:rPr lang="ar-IQ" dirty="0"/>
              <a:t>     عمل تربية النبات في الوقت الحاضر لم يعد عمل فردي يقوم به شخص واحد بل تقوم به مجموعة عمل على شكل هيئة او مؤسسة او معهد بحوث او جامعة او محطة تربية او شركة وغيرها وفي احيان كثيرة وخاصة في السنوات الاخيرة فأن العمل تقوم به احياناً شركات متعددة وفي دول مختلفة ويجب ان يضم فريق التربية مختلف الاختصاصات </a:t>
            </a:r>
            <a:r>
              <a:rPr lang="ar-IQ" dirty="0" err="1"/>
              <a:t>لاجل</a:t>
            </a:r>
            <a:r>
              <a:rPr lang="ar-IQ" dirty="0"/>
              <a:t> اخراج عمل ذات مستوى عالي اقتصادي مجزي . </a:t>
            </a:r>
          </a:p>
        </p:txBody>
      </p:sp>
    </p:spTree>
    <p:extLst>
      <p:ext uri="{BB962C8B-B14F-4D97-AF65-F5344CB8AC3E}">
        <p14:creationId xmlns:p14="http://schemas.microsoft.com/office/powerpoint/2010/main" val="3709405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76640"/>
          </a:xfrm>
        </p:spPr>
        <p:txBody>
          <a:bodyPr>
            <a:normAutofit fontScale="90000"/>
          </a:bodyPr>
          <a:lstStyle/>
          <a:p>
            <a:endParaRPr lang="ar-IQ" dirty="0"/>
          </a:p>
        </p:txBody>
      </p:sp>
      <p:sp>
        <p:nvSpPr>
          <p:cNvPr id="3" name="عنصر نائب للمحتوى 2"/>
          <p:cNvSpPr>
            <a:spLocks noGrp="1"/>
          </p:cNvSpPr>
          <p:nvPr>
            <p:ph idx="1"/>
          </p:nvPr>
        </p:nvSpPr>
        <p:spPr>
          <a:xfrm>
            <a:off x="467544" y="1196752"/>
            <a:ext cx="8229600" cy="4824536"/>
          </a:xfrm>
        </p:spPr>
        <p:txBody>
          <a:bodyPr>
            <a:normAutofit/>
          </a:bodyPr>
          <a:lstStyle/>
          <a:p>
            <a:pPr algn="just"/>
            <a:r>
              <a:rPr lang="ar-IQ" dirty="0"/>
              <a:t>من المعروف انه </a:t>
            </a:r>
            <a:r>
              <a:rPr lang="ar-IQ" dirty="0" smtClean="0"/>
              <a:t>لا يوجد </a:t>
            </a:r>
            <a:r>
              <a:rPr lang="ar-IQ" dirty="0"/>
              <a:t>نبات في الطبيعة متكامل الصفات وانما توجد صفات جيدة واخرى غير محبذة في الصنف الواحد، او قد تكون الصفة مرغوبة اليوم وتصبح بعد مدة غير مرغوبة في نفس النبات لذلك فهو يحتاج الى تطوير مستمر، مثلا طول النبات في بعض المحاصيل الحقلية او وجود الاشواك كما في الباميا </a:t>
            </a:r>
            <a:r>
              <a:rPr lang="ar-IQ" dirty="0" smtClean="0"/>
              <a:t>والباذنجان، </a:t>
            </a:r>
            <a:r>
              <a:rPr lang="ar-IQ" dirty="0"/>
              <a:t>ونسبة السكريات الواطئة في ثمار الرقي والبطيخ ونسبة النشأ القليلة في </a:t>
            </a:r>
            <a:r>
              <a:rPr lang="ar-IQ" dirty="0" smtClean="0"/>
              <a:t>البطاطا، كل هذه الصفات يمكن تحسينها من قبل مربي النبات، ويعتبر </a:t>
            </a:r>
            <a:r>
              <a:rPr lang="ar-IQ" dirty="0"/>
              <a:t>انتاج هجن او اصناف مقاومة </a:t>
            </a:r>
            <a:r>
              <a:rPr lang="ar-IQ" dirty="0" smtClean="0"/>
              <a:t>للأمراض </a:t>
            </a:r>
            <a:r>
              <a:rPr lang="ar-IQ" dirty="0"/>
              <a:t>والحشرات المختلفة من ارخص وافضل الطرق في مقاومة </a:t>
            </a:r>
            <a:r>
              <a:rPr lang="ar-IQ" dirty="0" smtClean="0"/>
              <a:t>الآفات </a:t>
            </a:r>
            <a:r>
              <a:rPr lang="ar-IQ" dirty="0"/>
              <a:t>. اذن مهمة مربي النبات هي تغيير التركيب الوراثي للنبات بحيث يصبح اكثر ملائمة للهدف الذي يبغيه وهذه مهمة اساسية وبنتيجتها يمكن ان نحصل على نباتات جديدة تلبي رغبة الانسان . </a:t>
            </a:r>
          </a:p>
        </p:txBody>
      </p:sp>
    </p:spTree>
    <p:extLst>
      <p:ext uri="{BB962C8B-B14F-4D97-AF65-F5344CB8AC3E}">
        <p14:creationId xmlns:p14="http://schemas.microsoft.com/office/powerpoint/2010/main" val="1734929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a:r>
              <a:rPr lang="ar-IQ" dirty="0"/>
              <a:t>تاريخ علم تربية النبات وتطوره : </a:t>
            </a:r>
          </a:p>
        </p:txBody>
      </p:sp>
      <p:sp>
        <p:nvSpPr>
          <p:cNvPr id="3" name="عنصر نائب للمحتوى 2"/>
          <p:cNvSpPr>
            <a:spLocks noGrp="1"/>
          </p:cNvSpPr>
          <p:nvPr>
            <p:ph idx="1"/>
          </p:nvPr>
        </p:nvSpPr>
        <p:spPr/>
        <p:txBody>
          <a:bodyPr/>
          <a:lstStyle/>
          <a:p>
            <a:pPr algn="just"/>
            <a:r>
              <a:rPr lang="ar-IQ" dirty="0"/>
              <a:t> ان تربية النبات وتدجينه والاستئناس به بدا منذ نزول الانسان على الارض حيث سعى منذ البداية الى البحث عما يحفظ له كيانه ويساعده على سد احتياجاته المعيشية فوجد حوله نباتات برية تصلح لغذائه وكسائه وكذلك لحيواناته الاقتصادية، فحول هذه النباتات من حالتها البرية الى حالتها المستأنسة اي المنزرعة فجمع بذورها واحتفظ بها الى وقت زراعتها ثم اخذ يعتني بها اثناء النمو فمنع عنها الكثير من </a:t>
            </a:r>
            <a:r>
              <a:rPr lang="ar-IQ" dirty="0" err="1"/>
              <a:t>الافات</a:t>
            </a:r>
            <a:r>
              <a:rPr lang="ar-IQ" dirty="0"/>
              <a:t> مما زاد من قوة نموها وزيادة انتاجها، كل ذلك تم بفضل سعي الانسان وممارسته واستعمال عقله ومنطقه في حل مشاكل الزراعة والعمل على زيادة عدد النباتات المفيدة وزيادة تنوعها .</a:t>
            </a:r>
          </a:p>
        </p:txBody>
      </p:sp>
    </p:spTree>
    <p:extLst>
      <p:ext uri="{BB962C8B-B14F-4D97-AF65-F5344CB8AC3E}">
        <p14:creationId xmlns:p14="http://schemas.microsoft.com/office/powerpoint/2010/main" val="3469326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48648"/>
          </a:xfrm>
        </p:spPr>
        <p:txBody>
          <a:bodyPr>
            <a:normAutofit fontScale="90000"/>
          </a:bodyPr>
          <a:lstStyle/>
          <a:p>
            <a:pPr algn="r" rtl="0"/>
            <a:endParaRPr lang="ar-IQ" dirty="0"/>
          </a:p>
        </p:txBody>
      </p:sp>
      <p:sp>
        <p:nvSpPr>
          <p:cNvPr id="3" name="عنصر نائب للمحتوى 2"/>
          <p:cNvSpPr>
            <a:spLocks noGrp="1"/>
          </p:cNvSpPr>
          <p:nvPr>
            <p:ph idx="1"/>
          </p:nvPr>
        </p:nvSpPr>
        <p:spPr>
          <a:xfrm>
            <a:off x="457200" y="1340768"/>
            <a:ext cx="8229600" cy="4983832"/>
          </a:xfrm>
        </p:spPr>
        <p:txBody>
          <a:bodyPr>
            <a:normAutofit/>
          </a:bodyPr>
          <a:lstStyle/>
          <a:p>
            <a:pPr algn="just"/>
            <a:r>
              <a:rPr lang="ar-IQ" dirty="0"/>
              <a:t> ان اول تدجين للنباتات بدا منذ (9- 11) الف سنة قبل الميلاد في وادي الرافدين (قرية تل </a:t>
            </a:r>
            <a:r>
              <a:rPr lang="ar-IQ" dirty="0" err="1" smtClean="0"/>
              <a:t>جرمو</a:t>
            </a:r>
            <a:r>
              <a:rPr lang="ar-IQ" dirty="0"/>
              <a:t> </a:t>
            </a:r>
            <a:r>
              <a:rPr lang="ar-IQ" dirty="0" smtClean="0"/>
              <a:t>شمال </a:t>
            </a:r>
            <a:r>
              <a:rPr lang="ar-IQ" dirty="0"/>
              <a:t>العراق) على نباتات الحبوب وذلك </a:t>
            </a:r>
            <a:r>
              <a:rPr lang="ar-IQ" dirty="0" err="1"/>
              <a:t>لاهميتها</a:t>
            </a:r>
            <a:r>
              <a:rPr lang="ar-IQ" dirty="0"/>
              <a:t> الغذائية وسهولة نقلها من مكان </a:t>
            </a:r>
            <a:r>
              <a:rPr lang="ar-IQ" dirty="0" err="1"/>
              <a:t>لاخر</a:t>
            </a:r>
            <a:r>
              <a:rPr lang="ar-IQ" dirty="0"/>
              <a:t> وسهولة خزنها . </a:t>
            </a:r>
            <a:endParaRPr lang="en-US" dirty="0" smtClean="0"/>
          </a:p>
          <a:p>
            <a:pPr algn="just"/>
            <a:r>
              <a:rPr lang="ar-IQ" dirty="0"/>
              <a:t>وبعد انتشار زراعة هذه الحبوب في العصور القديمة بدا الانسان يلاحظ التغايرات بين النباتات فيختار افضلها ويجمع بذورها ويزرعها في الموسم التالي وهذه بالحقيقة منهج من مناهج تربية النبات فهي عمليا ممارسة لطريقة الانتخاب. وبعد تطور طرق المواصلات نتيجة لحاجة الانسان للانتقال من مكان </a:t>
            </a:r>
            <a:r>
              <a:rPr lang="ar-IQ" dirty="0" err="1"/>
              <a:t>لاخر</a:t>
            </a:r>
            <a:r>
              <a:rPr lang="ar-IQ" dirty="0"/>
              <a:t> </a:t>
            </a:r>
            <a:r>
              <a:rPr lang="ar-IQ" dirty="0" err="1"/>
              <a:t>لاسباب</a:t>
            </a:r>
            <a:r>
              <a:rPr lang="ar-IQ" dirty="0"/>
              <a:t> التجارة او الحروب او الاكتشافات بدأ يلاحظ الفروق بين النبات في مناطقه والمناطق الجديدة التي وصل اليها فاخذ ينقل بذورها الى هذه المناطق وبهذا بدا يمارس نوع اخر من طرق التربية وهو الادخال او ما يسمى بالاستيراد. </a:t>
            </a:r>
          </a:p>
        </p:txBody>
      </p:sp>
    </p:spTree>
    <p:extLst>
      <p:ext uri="{BB962C8B-B14F-4D97-AF65-F5344CB8AC3E}">
        <p14:creationId xmlns:p14="http://schemas.microsoft.com/office/powerpoint/2010/main" val="4149834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348648"/>
          </a:xfrm>
        </p:spPr>
        <p:txBody>
          <a:bodyPr>
            <a:normAutofit fontScale="90000"/>
          </a:bodyPr>
          <a:lstStyle/>
          <a:p>
            <a:endParaRPr lang="ar-IQ" dirty="0"/>
          </a:p>
        </p:txBody>
      </p:sp>
      <p:sp>
        <p:nvSpPr>
          <p:cNvPr id="3" name="عنصر نائب للمحتوى 2"/>
          <p:cNvSpPr>
            <a:spLocks noGrp="1"/>
          </p:cNvSpPr>
          <p:nvPr>
            <p:ph idx="1"/>
          </p:nvPr>
        </p:nvSpPr>
        <p:spPr>
          <a:xfrm>
            <a:off x="457200" y="1124744"/>
            <a:ext cx="8229600" cy="4896544"/>
          </a:xfrm>
        </p:spPr>
        <p:txBody>
          <a:bodyPr/>
          <a:lstStyle/>
          <a:p>
            <a:r>
              <a:rPr lang="ar-IQ" dirty="0"/>
              <a:t>كما عرف البابليون والاشوريون الجنس في النخيل منذ 700- 650 سنة قبل الميلاد وقاموا </a:t>
            </a:r>
            <a:r>
              <a:rPr lang="ar-IQ" dirty="0" err="1"/>
              <a:t>باجراء</a:t>
            </a:r>
            <a:r>
              <a:rPr lang="ar-IQ" dirty="0"/>
              <a:t> عملية التلقيح اليدوي بنقل حبوب اللقاح من النخلة المذكرة الى المؤنثة، ويعتبر هؤلاء من رواد تربية النبات وان لم يكونوا يعرفون السبب العلمي لهذه الاجراء . </a:t>
            </a:r>
          </a:p>
          <a:p>
            <a:r>
              <a:rPr lang="ar-IQ" dirty="0"/>
              <a:t>      اما في التاريخ الحديث فقد قام كولومبس مكتشف امريكا بنقل بذور الكثير من المحاصيل التي كانت مزروعة في اسبانيا الى القارة الامريكية ومن ثم الى اسيا وافريقيا .</a:t>
            </a:r>
          </a:p>
          <a:p>
            <a:r>
              <a:rPr lang="ar-IQ" dirty="0"/>
              <a:t>عرف الجنس في </a:t>
            </a:r>
            <a:r>
              <a:rPr lang="ar-IQ" dirty="0" err="1"/>
              <a:t>الناباتات</a:t>
            </a:r>
            <a:r>
              <a:rPr lang="ar-IQ" dirty="0"/>
              <a:t> من الناحية العلمية من قبل </a:t>
            </a:r>
            <a:r>
              <a:rPr lang="en-US" dirty="0" err="1"/>
              <a:t>Cameraus</a:t>
            </a:r>
            <a:r>
              <a:rPr lang="en-US" dirty="0"/>
              <a:t> 1764 </a:t>
            </a:r>
            <a:r>
              <a:rPr lang="ar-IQ" dirty="0"/>
              <a:t>م كما قام العالم </a:t>
            </a:r>
            <a:r>
              <a:rPr lang="en-US" dirty="0" err="1"/>
              <a:t>Koelreuter</a:t>
            </a:r>
            <a:r>
              <a:rPr lang="en-US" dirty="0"/>
              <a:t> 1760 </a:t>
            </a:r>
            <a:r>
              <a:rPr lang="ar-IQ" dirty="0"/>
              <a:t>م  بأجراء عملية التلقيح  في نبات التبغ .</a:t>
            </a:r>
          </a:p>
          <a:p>
            <a:pPr marL="0" indent="0">
              <a:buNone/>
            </a:pPr>
            <a:endParaRPr lang="ar-IQ" dirty="0"/>
          </a:p>
        </p:txBody>
      </p:sp>
    </p:spTree>
    <p:extLst>
      <p:ext uri="{BB962C8B-B14F-4D97-AF65-F5344CB8AC3E}">
        <p14:creationId xmlns:p14="http://schemas.microsoft.com/office/powerpoint/2010/main" val="1910503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204632"/>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487888"/>
          </a:xfrm>
        </p:spPr>
        <p:txBody>
          <a:bodyPr>
            <a:normAutofit/>
          </a:bodyPr>
          <a:lstStyle/>
          <a:p>
            <a:pPr algn="just"/>
            <a:r>
              <a:rPr lang="ar-IQ" dirty="0"/>
              <a:t> الا ان اعادة اكتشاف قوانين مندل عام (1900م </a:t>
            </a:r>
            <a:r>
              <a:rPr lang="ar-IQ" dirty="0" smtClean="0"/>
              <a:t>) يعتبر </a:t>
            </a:r>
            <a:r>
              <a:rPr lang="ar-IQ" dirty="0"/>
              <a:t>البداية العلمية الصحيحة لعالم تربية النبات، وعليه يعتبر مندل 1822-1884 م اول من وضع قوانين الوراثة الحديثة ويعتبر من مؤسسي علم الوراثة حيث نشر ابحاثه عن بعض صفات البزاليا عام 1866 م عن الانعزالات الوراثية ، ولكن في حينها لم  تلقى اي اهتمام يذكر ولم ينتبه لها احد، الى ان اكتشفها وكل على انفراد كل من العلماء </a:t>
            </a:r>
            <a:r>
              <a:rPr lang="en-US" dirty="0"/>
              <a:t>Devries </a:t>
            </a:r>
            <a:r>
              <a:rPr lang="ar-IQ" dirty="0"/>
              <a:t>من هولندا و </a:t>
            </a:r>
            <a:r>
              <a:rPr lang="en-US" dirty="0" err="1"/>
              <a:t>Tschermark</a:t>
            </a:r>
            <a:r>
              <a:rPr lang="en-US" dirty="0"/>
              <a:t> </a:t>
            </a:r>
            <a:r>
              <a:rPr lang="ar-IQ" dirty="0"/>
              <a:t>من النمسا و </a:t>
            </a:r>
            <a:r>
              <a:rPr lang="en-US" dirty="0" err="1"/>
              <a:t>Corrnes</a:t>
            </a:r>
            <a:r>
              <a:rPr lang="en-US" dirty="0"/>
              <a:t> </a:t>
            </a:r>
            <a:r>
              <a:rPr lang="ar-IQ" dirty="0"/>
              <a:t>من المانيا عام 1900م. </a:t>
            </a:r>
          </a:p>
          <a:p>
            <a:pPr algn="just"/>
            <a:r>
              <a:rPr lang="ar-IQ" dirty="0"/>
              <a:t>وفي عام 1890 م </a:t>
            </a:r>
            <a:r>
              <a:rPr lang="ar-IQ" dirty="0" err="1"/>
              <a:t>تاسست</a:t>
            </a:r>
            <a:r>
              <a:rPr lang="ar-IQ" dirty="0"/>
              <a:t> اول محطة </a:t>
            </a:r>
            <a:r>
              <a:rPr lang="ar-IQ" dirty="0" err="1"/>
              <a:t>لابحاث</a:t>
            </a:r>
            <a:r>
              <a:rPr lang="ar-IQ" dirty="0"/>
              <a:t> تربية النبات في السويد من قبل </a:t>
            </a:r>
            <a:r>
              <a:rPr lang="en-US" dirty="0" err="1"/>
              <a:t>Nelsson</a:t>
            </a:r>
            <a:r>
              <a:rPr lang="en-US" dirty="0"/>
              <a:t> </a:t>
            </a:r>
            <a:r>
              <a:rPr lang="ar-IQ" dirty="0"/>
              <a:t>سميت </a:t>
            </a:r>
            <a:r>
              <a:rPr lang="en-US" dirty="0" err="1"/>
              <a:t>Svalov</a:t>
            </a:r>
            <a:r>
              <a:rPr lang="en-US" dirty="0"/>
              <a:t> </a:t>
            </a:r>
            <a:r>
              <a:rPr lang="ar-IQ" dirty="0"/>
              <a:t>ولازالت تعمل حتى اليوم . وفي عامي 1907 م و 1912م اكتشف كل من </a:t>
            </a:r>
            <a:r>
              <a:rPr lang="en-US" dirty="0"/>
              <a:t>Shull </a:t>
            </a:r>
            <a:r>
              <a:rPr lang="ar-IQ" dirty="0"/>
              <a:t>و </a:t>
            </a:r>
            <a:r>
              <a:rPr lang="en-US" dirty="0"/>
              <a:t>East </a:t>
            </a:r>
            <a:r>
              <a:rPr lang="ar-IQ" dirty="0"/>
              <a:t>فكرة </a:t>
            </a:r>
            <a:r>
              <a:rPr lang="ar-IQ" dirty="0" err="1"/>
              <a:t>السلات</a:t>
            </a:r>
            <a:r>
              <a:rPr lang="ar-IQ" dirty="0"/>
              <a:t> النقية (</a:t>
            </a:r>
            <a:r>
              <a:rPr lang="en-US" dirty="0" err="1"/>
              <a:t>Inbreds</a:t>
            </a:r>
            <a:r>
              <a:rPr lang="en-US" dirty="0"/>
              <a:t>) </a:t>
            </a:r>
            <a:r>
              <a:rPr lang="ar-IQ" dirty="0"/>
              <a:t>عن طريق التلقيح الذاتي والانتخاب بغية انتاج هجن الذرة الصفراء، وفي سنة 1918 م اقترح </a:t>
            </a:r>
            <a:r>
              <a:rPr lang="en-US" dirty="0" err="1"/>
              <a:t>Jonsen</a:t>
            </a:r>
            <a:r>
              <a:rPr lang="en-US" dirty="0"/>
              <a:t> </a:t>
            </a:r>
            <a:r>
              <a:rPr lang="ar-IQ" dirty="0"/>
              <a:t>انتاج الهجن الثلاثية و الرباعية في الولايات المتحدة الامريكية . </a:t>
            </a:r>
          </a:p>
        </p:txBody>
      </p:sp>
    </p:spTree>
    <p:extLst>
      <p:ext uri="{BB962C8B-B14F-4D97-AF65-F5344CB8AC3E}">
        <p14:creationId xmlns:p14="http://schemas.microsoft.com/office/powerpoint/2010/main" val="1886415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432048"/>
          </a:xfrm>
        </p:spPr>
        <p:txBody>
          <a:bodyPr>
            <a:normAutofit fontScale="90000"/>
          </a:bodyPr>
          <a:lstStyle/>
          <a:p>
            <a:endParaRPr lang="ar-IQ" dirty="0"/>
          </a:p>
        </p:txBody>
      </p:sp>
      <p:sp>
        <p:nvSpPr>
          <p:cNvPr id="3" name="عنصر نائب للمحتوى 2"/>
          <p:cNvSpPr>
            <a:spLocks noGrp="1"/>
          </p:cNvSpPr>
          <p:nvPr>
            <p:ph idx="1"/>
          </p:nvPr>
        </p:nvSpPr>
        <p:spPr>
          <a:xfrm>
            <a:off x="539552" y="1124744"/>
            <a:ext cx="8229600" cy="4389120"/>
          </a:xfrm>
        </p:spPr>
        <p:txBody>
          <a:bodyPr/>
          <a:lstStyle/>
          <a:p>
            <a:pPr algn="just"/>
            <a:r>
              <a:rPr lang="ar-IQ" dirty="0"/>
              <a:t> ظهر بعد ذلك قانون هاردي – </a:t>
            </a:r>
            <a:r>
              <a:rPr lang="ar-IQ" dirty="0" err="1"/>
              <a:t>واينبيرك</a:t>
            </a:r>
            <a:r>
              <a:rPr lang="ar-IQ" dirty="0"/>
              <a:t> حول الاتزان الجيني في </a:t>
            </a:r>
            <a:r>
              <a:rPr lang="ar-IQ" dirty="0" smtClean="0"/>
              <a:t>المجتمعات خلطية </a:t>
            </a:r>
            <a:r>
              <a:rPr lang="ar-IQ" dirty="0"/>
              <a:t>التلقيح بعد جيل واحد من التزاوج العشوائي، ثم تطور علم تربية النبات بشكل افضل عندما نشر الباحث الانكليزي </a:t>
            </a:r>
            <a:r>
              <a:rPr lang="en-US" dirty="0"/>
              <a:t>Fisher </a:t>
            </a:r>
            <a:r>
              <a:rPr lang="ar-IQ" dirty="0"/>
              <a:t>بحوثه حول التحليل الاحصائي واستخدام </a:t>
            </a:r>
            <a:r>
              <a:rPr lang="ar-IQ" dirty="0" smtClean="0"/>
              <a:t>قيمة</a:t>
            </a:r>
            <a:r>
              <a:rPr lang="en-US" dirty="0" smtClean="0"/>
              <a:t> F  </a:t>
            </a:r>
            <a:r>
              <a:rPr lang="ar-IQ" dirty="0"/>
              <a:t>للمقارنة بين معنوية المعاملات وذلك في عام 1918م . ثم بتطور علم الوراثة والوراثة الكمية وعلم الخلية وعلم الاحصاء وتصميم التجارب </a:t>
            </a:r>
            <a:r>
              <a:rPr lang="ar-IQ" dirty="0" err="1"/>
              <a:t>وفسلجة</a:t>
            </a:r>
            <a:r>
              <a:rPr lang="ar-IQ" dirty="0"/>
              <a:t> </a:t>
            </a:r>
            <a:r>
              <a:rPr lang="ar-IQ" dirty="0" err="1"/>
              <a:t>ومورفولوجية</a:t>
            </a:r>
            <a:r>
              <a:rPr lang="ar-IQ" dirty="0"/>
              <a:t> النبات وغيرها من العلوم وصولاً الى علم هندسة النبات وراثياً </a:t>
            </a:r>
            <a:r>
              <a:rPr lang="ar-IQ" dirty="0" err="1"/>
              <a:t>بأستخدام</a:t>
            </a:r>
            <a:r>
              <a:rPr lang="ar-IQ" dirty="0"/>
              <a:t> زراعة الجينات فقد وصل علم تربية النبات الى درجات من  التطور التنقي العالي في الوقت الحاضر .</a:t>
            </a:r>
          </a:p>
        </p:txBody>
      </p:sp>
    </p:spTree>
    <p:extLst>
      <p:ext uri="{BB962C8B-B14F-4D97-AF65-F5344CB8AC3E}">
        <p14:creationId xmlns:p14="http://schemas.microsoft.com/office/powerpoint/2010/main" val="1303494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43000"/>
          </a:xfrm>
        </p:spPr>
        <p:txBody>
          <a:bodyPr/>
          <a:lstStyle/>
          <a:p>
            <a:pPr algn="r" rtl="0"/>
            <a:r>
              <a:rPr lang="ar-IQ" dirty="0"/>
              <a:t>اهداف علم تربية النبات : </a:t>
            </a:r>
          </a:p>
        </p:txBody>
      </p:sp>
      <p:sp>
        <p:nvSpPr>
          <p:cNvPr id="3" name="عنصر نائب للمحتوى 2"/>
          <p:cNvSpPr>
            <a:spLocks noGrp="1"/>
          </p:cNvSpPr>
          <p:nvPr>
            <p:ph idx="1"/>
          </p:nvPr>
        </p:nvSpPr>
        <p:spPr>
          <a:xfrm>
            <a:off x="457200" y="1935480"/>
            <a:ext cx="8229600" cy="4085808"/>
          </a:xfrm>
        </p:spPr>
        <p:txBody>
          <a:bodyPr/>
          <a:lstStyle/>
          <a:p>
            <a:pPr algn="just"/>
            <a:r>
              <a:rPr lang="ar-IQ" dirty="0"/>
              <a:t>1ـ زيادة محصول النبات :</a:t>
            </a:r>
          </a:p>
          <a:p>
            <a:pPr algn="just"/>
            <a:r>
              <a:rPr lang="ar-IQ" dirty="0"/>
              <a:t>     ان زيادة حاصل النبات من وحدة المساحة هو اهم ما يبحث عنه مربي النبات منذ القدم والى الوقت الحاضر وسوف يستمر ما دام النمو السكاني مستمراً والحاجة ماسة للغذاء . ان تحقيق زيادة الحاصل تتم بعدة طرق، منها ان تكون الاضافة الجديدة تلائم الظروف البيئية المزروعة فيها، وان تكون هذه الإضافات ذات </a:t>
            </a:r>
            <a:r>
              <a:rPr lang="ar-IQ" dirty="0" err="1" smtClean="0"/>
              <a:t>كافاءة</a:t>
            </a:r>
            <a:r>
              <a:rPr lang="ar-IQ" dirty="0" smtClean="0"/>
              <a:t> </a:t>
            </a:r>
            <a:r>
              <a:rPr lang="ar-IQ" dirty="0"/>
              <a:t>فسيولوجية عالية في تحويل العناصر الغذائية (الاسمدة ) الى مواد غذائية مخزونة في اجزاء النبات المختلفة، او عن طريق تحسين صفة معينة لها علاقة مباشرة او غير مباشرة بزيادة المحصول .</a:t>
            </a:r>
          </a:p>
          <a:p>
            <a:pPr marL="0" indent="0" algn="just">
              <a:buNone/>
            </a:pPr>
            <a:endParaRPr lang="ar-IQ" dirty="0"/>
          </a:p>
        </p:txBody>
      </p:sp>
    </p:spTree>
    <p:extLst>
      <p:ext uri="{BB962C8B-B14F-4D97-AF65-F5344CB8AC3E}">
        <p14:creationId xmlns:p14="http://schemas.microsoft.com/office/powerpoint/2010/main" val="3464469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2435</Words>
  <Application>Microsoft Office PowerPoint</Application>
  <PresentationFormat>عرض على الشاشة (3:4)‏</PresentationFormat>
  <Paragraphs>68</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تدفق</vt:lpstr>
      <vt:lpstr>الدكتور عزيز مهدي </vt:lpstr>
      <vt:lpstr>تعريف  علم تربية النبات</vt:lpstr>
      <vt:lpstr>عرض تقديمي في PowerPoint</vt:lpstr>
      <vt:lpstr>تاريخ علم تربية النبات وتطوره : </vt:lpstr>
      <vt:lpstr>عرض تقديمي في PowerPoint</vt:lpstr>
      <vt:lpstr>عرض تقديمي في PowerPoint</vt:lpstr>
      <vt:lpstr>عرض تقديمي في PowerPoint</vt:lpstr>
      <vt:lpstr>عرض تقديمي في PowerPoint</vt:lpstr>
      <vt:lpstr>اهداف علم تربية النبات : </vt:lpstr>
      <vt:lpstr>عرض تقديمي في PowerPoint</vt:lpstr>
      <vt:lpstr>عرض تقديمي في PowerPoint</vt:lpstr>
      <vt:lpstr>عرض تقديمي في PowerPoint</vt:lpstr>
      <vt:lpstr>عرض تقديمي في PowerPoint</vt:lpstr>
      <vt:lpstr>عرض تقديمي في PowerPoint</vt:lpstr>
      <vt:lpstr>العلوم المرتبطة بعلم تربية النبات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الصفات الواجب توفرها في مربي النبات :ــ</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6</cp:revision>
  <dcterms:created xsi:type="dcterms:W3CDTF">2020-04-27T18:45:37Z</dcterms:created>
  <dcterms:modified xsi:type="dcterms:W3CDTF">2020-05-03T08:11:34Z</dcterms:modified>
</cp:coreProperties>
</file>